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93" r:id="rId2"/>
    <p:sldId id="256" r:id="rId3"/>
    <p:sldId id="282" r:id="rId4"/>
    <p:sldId id="284" r:id="rId5"/>
    <p:sldId id="304" r:id="rId6"/>
    <p:sldId id="296" r:id="rId7"/>
    <p:sldId id="306" r:id="rId8"/>
    <p:sldId id="305" r:id="rId9"/>
    <p:sldId id="307" r:id="rId10"/>
    <p:sldId id="302" r:id="rId11"/>
    <p:sldId id="290" r:id="rId12"/>
    <p:sldId id="288" r:id="rId13"/>
    <p:sldId id="300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FF00FF"/>
    <a:srgbClr val="FF66FF"/>
    <a:srgbClr val="CCECFF"/>
    <a:srgbClr val="339966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3460" autoAdjust="0"/>
  </p:normalViewPr>
  <p:slideViewPr>
    <p:cSldViewPr>
      <p:cViewPr>
        <p:scale>
          <a:sx n="70" d="100"/>
          <a:sy n="70" d="100"/>
        </p:scale>
        <p:origin x="-73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FEE010-B7CA-47CE-BA91-02C10E299F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743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65E2-1AA9-400E-A8A5-7EDB63B103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1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5D63-42C5-4C9F-9E0B-0C002CD3AFA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17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BB4A-0361-4BD2-B8A0-AAFC3377E2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40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583E-D10E-4E2F-ABB5-421873898C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57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0F82-AF9F-4BE8-8247-7FBF95D654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58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7883-85B1-4C49-BEF7-09E842B769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49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ED52-0816-497B-AE76-10EBBADE0F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4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445B-9949-429C-9C7F-DABCC0EE83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04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E646-294E-418F-8377-01B3617286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91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6110C-07C0-49C4-8D7F-DF93DB7B70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94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BC9D-8663-42D4-841B-AF6D9712A4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54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0320B-EF2E-457A-B750-4514955CA3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47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7B3242-9EE3-48DE-82ED-7A8D6CB41BC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4780" y="2084765"/>
            <a:ext cx="7411003" cy="15696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CHÀO MỪNG CÁC EM </a:t>
            </a:r>
          </a:p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HỌC SINH THÂN MẾN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59603"/>
            <a:ext cx="8400056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PHÒNG GIÁO DỤC VÀ ĐÀO TẠO QUẬN GÒ VẤP</a:t>
            </a:r>
          </a:p>
          <a:p>
            <a:pPr algn="ctr">
              <a:defRPr/>
            </a:pPr>
            <a:r>
              <a:rPr lang="en-US" sz="28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BỘ MÔN: CÔNG NGHỆ 8</a:t>
            </a:r>
            <a:endParaRPr lang="en-US" sz="28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315551"/>
      </p:ext>
    </p:extLst>
  </p:cSld>
  <p:clrMapOvr>
    <a:masterClrMapping/>
  </p:clrMapOvr>
  <p:transition advTm="8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 ve chi tiet vong d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29000" y="5133975"/>
            <a:ext cx="5257800" cy="1476375"/>
            <a:chOff x="2160" y="3234"/>
            <a:chExt cx="3312" cy="930"/>
          </a:xfrm>
        </p:grpSpPr>
        <p:sp>
          <p:nvSpPr>
            <p:cNvPr id="13356" name="Line 3"/>
            <p:cNvSpPr>
              <a:spLocks noChangeShapeType="1"/>
            </p:cNvSpPr>
            <p:nvPr/>
          </p:nvSpPr>
          <p:spPr bwMode="auto">
            <a:xfrm flipV="1">
              <a:off x="2166" y="3234"/>
              <a:ext cx="0" cy="9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"/>
            <p:cNvSpPr>
              <a:spLocks noChangeShapeType="1"/>
            </p:cNvSpPr>
            <p:nvPr/>
          </p:nvSpPr>
          <p:spPr bwMode="auto">
            <a:xfrm>
              <a:off x="2160" y="3234"/>
              <a:ext cx="331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6"/>
            <p:cNvSpPr>
              <a:spLocks noChangeShapeType="1"/>
            </p:cNvSpPr>
            <p:nvPr/>
          </p:nvSpPr>
          <p:spPr bwMode="auto">
            <a:xfrm>
              <a:off x="2160" y="4164"/>
              <a:ext cx="331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7"/>
            <p:cNvSpPr>
              <a:spLocks noChangeShapeType="1"/>
            </p:cNvSpPr>
            <p:nvPr/>
          </p:nvSpPr>
          <p:spPr bwMode="auto">
            <a:xfrm flipV="1">
              <a:off x="5472" y="3234"/>
              <a:ext cx="0" cy="9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Arc 75"/>
          <p:cNvSpPr/>
          <p:nvPr/>
        </p:nvSpPr>
        <p:spPr>
          <a:xfrm>
            <a:off x="1524000" y="762000"/>
            <a:ext cx="46038" cy="46038"/>
          </a:xfrm>
          <a:prstGeom prst="arc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525780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10338" y="5481055"/>
            <a:ext cx="652462" cy="376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556500" y="5486400"/>
            <a:ext cx="444500" cy="355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6" y="2091559"/>
            <a:ext cx="8034744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6172200" y="290356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9966"/>
                </a:solidFill>
              </a:rPr>
              <a:t> Vòng đai</a:t>
            </a:r>
          </a:p>
        </p:txBody>
      </p:sp>
      <p:sp>
        <p:nvSpPr>
          <p:cNvPr id="68" name="Text Box 35"/>
          <p:cNvSpPr txBox="1">
            <a:spLocks noChangeArrowheads="1"/>
          </p:cNvSpPr>
          <p:nvPr/>
        </p:nvSpPr>
        <p:spPr bwMode="auto">
          <a:xfrm>
            <a:off x="6153150" y="3346477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9966"/>
                </a:solidFill>
              </a:rPr>
              <a:t>- Thép</a:t>
            </a: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6172200" y="3733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9966"/>
                </a:solidFill>
              </a:rPr>
              <a:t>- 1:2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876800"/>
            <a:ext cx="8172450" cy="19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22"/>
          <p:cNvGrpSpPr>
            <a:grpSpLocks/>
          </p:cNvGrpSpPr>
          <p:nvPr/>
        </p:nvGrpSpPr>
        <p:grpSpPr bwMode="auto">
          <a:xfrm>
            <a:off x="2657475" y="1819275"/>
            <a:ext cx="3667125" cy="2476500"/>
            <a:chOff x="1674" y="1146"/>
            <a:chExt cx="2310" cy="1560"/>
          </a:xfrm>
        </p:grpSpPr>
        <p:sp>
          <p:nvSpPr>
            <p:cNvPr id="97" name="Line 9"/>
            <p:cNvSpPr>
              <a:spLocks noChangeShapeType="1"/>
            </p:cNvSpPr>
            <p:nvPr/>
          </p:nvSpPr>
          <p:spPr bwMode="auto">
            <a:xfrm>
              <a:off x="1680" y="1152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>
              <a:off x="1674" y="1944"/>
              <a:ext cx="230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>
              <a:off x="1680" y="1152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2"/>
            <p:cNvSpPr>
              <a:spLocks noChangeShapeType="1"/>
            </p:cNvSpPr>
            <p:nvPr/>
          </p:nvSpPr>
          <p:spPr bwMode="auto">
            <a:xfrm>
              <a:off x="3432" y="1146"/>
              <a:ext cx="5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>
              <a:off x="3984" y="1152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80" y="1332"/>
              <a:ext cx="72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3264" y="1332"/>
              <a:ext cx="72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1680" y="1968"/>
              <a:ext cx="0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3972" y="1962"/>
              <a:ext cx="0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1680" y="2706"/>
              <a:ext cx="230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78"/>
          <p:cNvGrpSpPr>
            <a:grpSpLocks/>
          </p:cNvGrpSpPr>
          <p:nvPr/>
        </p:nvGrpSpPr>
        <p:grpSpPr bwMode="auto">
          <a:xfrm>
            <a:off x="3533775" y="990600"/>
            <a:ext cx="1800225" cy="933450"/>
            <a:chOff x="2226" y="624"/>
            <a:chExt cx="1134" cy="588"/>
          </a:xfrm>
        </p:grpSpPr>
        <p:grpSp>
          <p:nvGrpSpPr>
            <p:cNvPr id="108" name="Group 73"/>
            <p:cNvGrpSpPr>
              <a:grpSpLocks/>
            </p:cNvGrpSpPr>
            <p:nvPr/>
          </p:nvGrpSpPr>
          <p:grpSpPr bwMode="auto">
            <a:xfrm>
              <a:off x="2226" y="690"/>
              <a:ext cx="588" cy="468"/>
              <a:chOff x="2133" y="588"/>
              <a:chExt cx="588" cy="468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2133" y="714"/>
                <a:ext cx="228" cy="342"/>
              </a:xfrm>
              <a:custGeom>
                <a:avLst/>
                <a:gdLst>
                  <a:gd name="T0" fmla="*/ 0 w 240"/>
                  <a:gd name="T1" fmla="*/ 373 h 336"/>
                  <a:gd name="T2" fmla="*/ 70 w 240"/>
                  <a:gd name="T3" fmla="*/ 162 h 336"/>
                  <a:gd name="T4" fmla="*/ 177 w 240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336"/>
                  <a:gd name="T11" fmla="*/ 240 w 24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336">
                    <a:moveTo>
                      <a:pt x="0" y="336"/>
                    </a:moveTo>
                    <a:cubicBezTo>
                      <a:pt x="28" y="268"/>
                      <a:pt x="56" y="200"/>
                      <a:pt x="96" y="144"/>
                    </a:cubicBezTo>
                    <a:cubicBezTo>
                      <a:pt x="136" y="88"/>
                      <a:pt x="232" y="8"/>
                      <a:pt x="240" y="0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2"/>
              <p:cNvSpPr>
                <a:spLocks/>
              </p:cNvSpPr>
              <p:nvPr/>
            </p:nvSpPr>
            <p:spPr bwMode="auto">
              <a:xfrm>
                <a:off x="2337" y="588"/>
                <a:ext cx="384" cy="152"/>
              </a:xfrm>
              <a:custGeom>
                <a:avLst/>
                <a:gdLst>
                  <a:gd name="T0" fmla="*/ 0 w 384"/>
                  <a:gd name="T1" fmla="*/ 152 h 152"/>
                  <a:gd name="T2" fmla="*/ 144 w 384"/>
                  <a:gd name="T3" fmla="*/ 56 h 152"/>
                  <a:gd name="T4" fmla="*/ 384 w 384"/>
                  <a:gd name="T5" fmla="*/ 8 h 15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52"/>
                  <a:gd name="T11" fmla="*/ 384 w 384"/>
                  <a:gd name="T12" fmla="*/ 152 h 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52">
                    <a:moveTo>
                      <a:pt x="0" y="152"/>
                    </a:moveTo>
                    <a:cubicBezTo>
                      <a:pt x="40" y="116"/>
                      <a:pt x="80" y="80"/>
                      <a:pt x="144" y="56"/>
                    </a:cubicBezTo>
                    <a:cubicBezTo>
                      <a:pt x="208" y="32"/>
                      <a:pt x="344" y="0"/>
                      <a:pt x="384" y="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74"/>
            <p:cNvGrpSpPr>
              <a:grpSpLocks/>
            </p:cNvGrpSpPr>
            <p:nvPr/>
          </p:nvGrpSpPr>
          <p:grpSpPr bwMode="auto">
            <a:xfrm rot="4504721">
              <a:off x="2832" y="684"/>
              <a:ext cx="588" cy="468"/>
              <a:chOff x="2133" y="588"/>
              <a:chExt cx="588" cy="468"/>
            </a:xfrm>
          </p:grpSpPr>
          <p:sp>
            <p:nvSpPr>
              <p:cNvPr id="110" name="Freeform 75"/>
              <p:cNvSpPr>
                <a:spLocks/>
              </p:cNvSpPr>
              <p:nvPr/>
            </p:nvSpPr>
            <p:spPr bwMode="auto">
              <a:xfrm>
                <a:off x="2133" y="714"/>
                <a:ext cx="228" cy="342"/>
              </a:xfrm>
              <a:custGeom>
                <a:avLst/>
                <a:gdLst>
                  <a:gd name="T0" fmla="*/ 0 w 240"/>
                  <a:gd name="T1" fmla="*/ 373 h 336"/>
                  <a:gd name="T2" fmla="*/ 70 w 240"/>
                  <a:gd name="T3" fmla="*/ 162 h 336"/>
                  <a:gd name="T4" fmla="*/ 177 w 240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336"/>
                  <a:gd name="T11" fmla="*/ 240 w 24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336">
                    <a:moveTo>
                      <a:pt x="0" y="336"/>
                    </a:moveTo>
                    <a:cubicBezTo>
                      <a:pt x="28" y="268"/>
                      <a:pt x="56" y="200"/>
                      <a:pt x="96" y="144"/>
                    </a:cubicBezTo>
                    <a:cubicBezTo>
                      <a:pt x="136" y="88"/>
                      <a:pt x="232" y="8"/>
                      <a:pt x="240" y="0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6"/>
              <p:cNvSpPr>
                <a:spLocks/>
              </p:cNvSpPr>
              <p:nvPr/>
            </p:nvSpPr>
            <p:spPr bwMode="auto">
              <a:xfrm>
                <a:off x="2337" y="588"/>
                <a:ext cx="384" cy="152"/>
              </a:xfrm>
              <a:custGeom>
                <a:avLst/>
                <a:gdLst>
                  <a:gd name="T0" fmla="*/ 0 w 384"/>
                  <a:gd name="T1" fmla="*/ 152 h 152"/>
                  <a:gd name="T2" fmla="*/ 144 w 384"/>
                  <a:gd name="T3" fmla="*/ 56 h 152"/>
                  <a:gd name="T4" fmla="*/ 384 w 384"/>
                  <a:gd name="T5" fmla="*/ 8 h 15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52"/>
                  <a:gd name="T11" fmla="*/ 384 w 384"/>
                  <a:gd name="T12" fmla="*/ 152 h 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52">
                    <a:moveTo>
                      <a:pt x="0" y="152"/>
                    </a:moveTo>
                    <a:cubicBezTo>
                      <a:pt x="40" y="116"/>
                      <a:pt x="80" y="80"/>
                      <a:pt x="144" y="56"/>
                    </a:cubicBezTo>
                    <a:cubicBezTo>
                      <a:pt x="208" y="32"/>
                      <a:pt x="344" y="0"/>
                      <a:pt x="384" y="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" name="Group 88"/>
          <p:cNvGrpSpPr>
            <a:grpSpLocks/>
          </p:cNvGrpSpPr>
          <p:nvPr/>
        </p:nvGrpSpPr>
        <p:grpSpPr bwMode="auto">
          <a:xfrm>
            <a:off x="3800475" y="1422400"/>
            <a:ext cx="1381125" cy="711200"/>
            <a:chOff x="2394" y="896"/>
            <a:chExt cx="870" cy="448"/>
          </a:xfrm>
        </p:grpSpPr>
        <p:sp>
          <p:nvSpPr>
            <p:cNvPr id="115" name="Freeform 80"/>
            <p:cNvSpPr>
              <a:spLocks/>
            </p:cNvSpPr>
            <p:nvPr/>
          </p:nvSpPr>
          <p:spPr bwMode="auto">
            <a:xfrm>
              <a:off x="2394" y="1008"/>
              <a:ext cx="150" cy="333"/>
            </a:xfrm>
            <a:custGeom>
              <a:avLst/>
              <a:gdLst>
                <a:gd name="T0" fmla="*/ 0 w 144"/>
                <a:gd name="T1" fmla="*/ 318 h 336"/>
                <a:gd name="T2" fmla="*/ 60 w 144"/>
                <a:gd name="T3" fmla="*/ 138 h 336"/>
                <a:gd name="T4" fmla="*/ 183 w 144"/>
                <a:gd name="T5" fmla="*/ 0 h 336"/>
                <a:gd name="T6" fmla="*/ 0 60000 65536"/>
                <a:gd name="T7" fmla="*/ 0 60000 65536"/>
                <a:gd name="T8" fmla="*/ 0 60000 65536"/>
                <a:gd name="T9" fmla="*/ 0 w 144"/>
                <a:gd name="T10" fmla="*/ 0 h 336"/>
                <a:gd name="T11" fmla="*/ 144 w 1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36">
                  <a:moveTo>
                    <a:pt x="0" y="336"/>
                  </a:moveTo>
                  <a:cubicBezTo>
                    <a:pt x="12" y="268"/>
                    <a:pt x="24" y="200"/>
                    <a:pt x="48" y="144"/>
                  </a:cubicBezTo>
                  <a:cubicBezTo>
                    <a:pt x="72" y="88"/>
                    <a:pt x="108" y="44"/>
                    <a:pt x="144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7"/>
            <p:cNvSpPr>
              <a:spLocks/>
            </p:cNvSpPr>
            <p:nvPr/>
          </p:nvSpPr>
          <p:spPr bwMode="auto">
            <a:xfrm>
              <a:off x="2544" y="896"/>
              <a:ext cx="720" cy="448"/>
            </a:xfrm>
            <a:custGeom>
              <a:avLst/>
              <a:gdLst>
                <a:gd name="T0" fmla="*/ 0 w 720"/>
                <a:gd name="T1" fmla="*/ 112 h 448"/>
                <a:gd name="T2" fmla="*/ 192 w 720"/>
                <a:gd name="T3" fmla="*/ 16 h 448"/>
                <a:gd name="T4" fmla="*/ 384 w 720"/>
                <a:gd name="T5" fmla="*/ 16 h 448"/>
                <a:gd name="T6" fmla="*/ 576 w 720"/>
                <a:gd name="T7" fmla="*/ 112 h 448"/>
                <a:gd name="T8" fmla="*/ 672 w 720"/>
                <a:gd name="T9" fmla="*/ 256 h 448"/>
                <a:gd name="T10" fmla="*/ 720 w 720"/>
                <a:gd name="T11" fmla="*/ 448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0"/>
                <a:gd name="T19" fmla="*/ 0 h 448"/>
                <a:gd name="T20" fmla="*/ 720 w 720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0" h="448">
                  <a:moveTo>
                    <a:pt x="0" y="112"/>
                  </a:moveTo>
                  <a:cubicBezTo>
                    <a:pt x="64" y="72"/>
                    <a:pt x="128" y="32"/>
                    <a:pt x="192" y="16"/>
                  </a:cubicBezTo>
                  <a:cubicBezTo>
                    <a:pt x="256" y="0"/>
                    <a:pt x="320" y="0"/>
                    <a:pt x="384" y="16"/>
                  </a:cubicBezTo>
                  <a:cubicBezTo>
                    <a:pt x="448" y="32"/>
                    <a:pt x="528" y="72"/>
                    <a:pt x="576" y="112"/>
                  </a:cubicBezTo>
                  <a:cubicBezTo>
                    <a:pt x="624" y="152"/>
                    <a:pt x="648" y="200"/>
                    <a:pt x="672" y="256"/>
                  </a:cubicBezTo>
                  <a:cubicBezTo>
                    <a:pt x="696" y="312"/>
                    <a:pt x="712" y="424"/>
                    <a:pt x="720" y="44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6510338" y="3271868"/>
            <a:ext cx="2372930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bằng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6738938" y="1559442"/>
            <a:ext cx="2372930" cy="830997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cắt ở  hình chiếu đứng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6100763" y="5791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9966"/>
                </a:solidFill>
              </a:rPr>
              <a:t> Hình chiếu bằng</a:t>
            </a:r>
          </a:p>
        </p:txBody>
      </p:sp>
      <p:sp>
        <p:nvSpPr>
          <p:cNvPr id="120" name="Text Box 33"/>
          <p:cNvSpPr txBox="1">
            <a:spLocks noChangeArrowheads="1"/>
          </p:cNvSpPr>
          <p:nvPr/>
        </p:nvSpPr>
        <p:spPr bwMode="auto">
          <a:xfrm>
            <a:off x="6096000" y="6248400"/>
            <a:ext cx="273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339966"/>
                </a:solidFill>
              </a:rPr>
              <a:t>- Hình chiếu đứng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905375"/>
            <a:ext cx="8172450" cy="182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" name="Group 30"/>
          <p:cNvGrpSpPr>
            <a:grpSpLocks/>
          </p:cNvGrpSpPr>
          <p:nvPr/>
        </p:nvGrpSpPr>
        <p:grpSpPr bwMode="auto">
          <a:xfrm>
            <a:off x="2133600" y="685800"/>
            <a:ext cx="4605338" cy="4114800"/>
            <a:chOff x="1344" y="432"/>
            <a:chExt cx="2901" cy="2592"/>
          </a:xfrm>
        </p:grpSpPr>
        <p:sp>
          <p:nvSpPr>
            <p:cNvPr id="130" name="Oval 23"/>
            <p:cNvSpPr>
              <a:spLocks noChangeArrowheads="1"/>
            </p:cNvSpPr>
            <p:nvPr/>
          </p:nvSpPr>
          <p:spPr bwMode="auto">
            <a:xfrm>
              <a:off x="3120" y="432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3957" y="1107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Oval 25"/>
            <p:cNvSpPr>
              <a:spLocks noChangeArrowheads="1"/>
            </p:cNvSpPr>
            <p:nvPr/>
          </p:nvSpPr>
          <p:spPr bwMode="auto">
            <a:xfrm>
              <a:off x="2688" y="1392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Oval 26"/>
            <p:cNvSpPr>
              <a:spLocks noChangeArrowheads="1"/>
            </p:cNvSpPr>
            <p:nvPr/>
          </p:nvSpPr>
          <p:spPr bwMode="auto">
            <a:xfrm>
              <a:off x="1344" y="2160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Oval 27"/>
            <p:cNvSpPr>
              <a:spLocks noChangeArrowheads="1"/>
            </p:cNvSpPr>
            <p:nvPr/>
          </p:nvSpPr>
          <p:spPr bwMode="auto">
            <a:xfrm>
              <a:off x="2448" y="2736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Oval 28"/>
            <p:cNvSpPr>
              <a:spLocks noChangeArrowheads="1"/>
            </p:cNvSpPr>
            <p:nvPr/>
          </p:nvSpPr>
          <p:spPr bwMode="auto">
            <a:xfrm>
              <a:off x="2880" y="2688"/>
              <a:ext cx="52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Oval 29"/>
            <p:cNvSpPr>
              <a:spLocks noChangeArrowheads="1"/>
            </p:cNvSpPr>
            <p:nvPr/>
          </p:nvSpPr>
          <p:spPr bwMode="auto">
            <a:xfrm>
              <a:off x="2592" y="912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7" name="Group 41"/>
          <p:cNvGrpSpPr>
            <a:grpSpLocks/>
          </p:cNvGrpSpPr>
          <p:nvPr/>
        </p:nvGrpSpPr>
        <p:grpSpPr bwMode="auto">
          <a:xfrm>
            <a:off x="2133600" y="685800"/>
            <a:ext cx="3276600" cy="4114800"/>
            <a:chOff x="1344" y="432"/>
            <a:chExt cx="2064" cy="2592"/>
          </a:xfrm>
        </p:grpSpPr>
        <p:sp>
          <p:nvSpPr>
            <p:cNvPr id="138" name="Oval 34"/>
            <p:cNvSpPr>
              <a:spLocks noChangeArrowheads="1"/>
            </p:cNvSpPr>
            <p:nvPr/>
          </p:nvSpPr>
          <p:spPr bwMode="auto">
            <a:xfrm>
              <a:off x="3120" y="432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Oval 36"/>
            <p:cNvSpPr>
              <a:spLocks noChangeArrowheads="1"/>
            </p:cNvSpPr>
            <p:nvPr/>
          </p:nvSpPr>
          <p:spPr bwMode="auto">
            <a:xfrm>
              <a:off x="1344" y="2160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Oval 38"/>
            <p:cNvSpPr>
              <a:spLocks noChangeArrowheads="1"/>
            </p:cNvSpPr>
            <p:nvPr/>
          </p:nvSpPr>
          <p:spPr bwMode="auto">
            <a:xfrm>
              <a:off x="2448" y="2736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1" name="Group 42"/>
          <p:cNvGrpSpPr>
            <a:grpSpLocks/>
          </p:cNvGrpSpPr>
          <p:nvPr/>
        </p:nvGrpSpPr>
        <p:grpSpPr bwMode="auto">
          <a:xfrm>
            <a:off x="4114800" y="1447800"/>
            <a:ext cx="2633663" cy="3276600"/>
            <a:chOff x="2592" y="912"/>
            <a:chExt cx="1659" cy="2064"/>
          </a:xfrm>
        </p:grpSpPr>
        <p:sp>
          <p:nvSpPr>
            <p:cNvPr id="142" name="Oval 35"/>
            <p:cNvSpPr>
              <a:spLocks noChangeArrowheads="1"/>
            </p:cNvSpPr>
            <p:nvPr/>
          </p:nvSpPr>
          <p:spPr bwMode="auto">
            <a:xfrm>
              <a:off x="3963" y="1104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Oval 37"/>
            <p:cNvSpPr>
              <a:spLocks noChangeArrowheads="1"/>
            </p:cNvSpPr>
            <p:nvPr/>
          </p:nvSpPr>
          <p:spPr bwMode="auto">
            <a:xfrm>
              <a:off x="2688" y="1392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Oval 39"/>
            <p:cNvSpPr>
              <a:spLocks noChangeArrowheads="1"/>
            </p:cNvSpPr>
            <p:nvPr/>
          </p:nvSpPr>
          <p:spPr bwMode="auto">
            <a:xfrm>
              <a:off x="2880" y="2688"/>
              <a:ext cx="52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Oval 40"/>
            <p:cNvSpPr>
              <a:spLocks noChangeArrowheads="1"/>
            </p:cNvSpPr>
            <p:nvPr/>
          </p:nvSpPr>
          <p:spPr bwMode="auto">
            <a:xfrm>
              <a:off x="2592" y="912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6553200" y="1676850"/>
            <a:ext cx="2613079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chung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6646506" y="3013501"/>
            <a:ext cx="1819987" cy="830997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các phần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 Box 5"/>
          <p:cNvSpPr txBox="1">
            <a:spLocks noChangeArrowheads="1"/>
          </p:cNvSpPr>
          <p:nvPr/>
        </p:nvSpPr>
        <p:spPr bwMode="auto">
          <a:xfrm>
            <a:off x="3048000" y="509608"/>
            <a:ext cx="1850798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 cao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 Box 5"/>
          <p:cNvSpPr txBox="1">
            <a:spLocks noChangeArrowheads="1"/>
          </p:cNvSpPr>
          <p:nvPr/>
        </p:nvSpPr>
        <p:spPr bwMode="auto">
          <a:xfrm>
            <a:off x="1949677" y="4471423"/>
            <a:ext cx="1850798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 dài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 Box 5"/>
          <p:cNvSpPr txBox="1">
            <a:spLocks noChangeArrowheads="1"/>
          </p:cNvSpPr>
          <p:nvPr/>
        </p:nvSpPr>
        <p:spPr bwMode="auto">
          <a:xfrm>
            <a:off x="152400" y="3429000"/>
            <a:ext cx="1850798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 rộng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 Box 37"/>
          <p:cNvSpPr txBox="1">
            <a:spLocks noChangeArrowheads="1"/>
          </p:cNvSpPr>
          <p:nvPr/>
        </p:nvSpPr>
        <p:spPr bwMode="auto">
          <a:xfrm>
            <a:off x="6100763" y="572928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9966"/>
                </a:solidFill>
              </a:rPr>
              <a:t> 140, 50, R39</a:t>
            </a:r>
          </a:p>
        </p:txBody>
      </p:sp>
      <p:sp>
        <p:nvSpPr>
          <p:cNvPr id="152" name="Text Box 38"/>
          <p:cNvSpPr txBox="1">
            <a:spLocks noChangeArrowheads="1"/>
          </p:cNvSpPr>
          <p:nvPr/>
        </p:nvSpPr>
        <p:spPr bwMode="auto">
          <a:xfrm>
            <a:off x="6019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339966"/>
                </a:solidFill>
              </a:rPr>
              <a:t>- 110, 10, </a:t>
            </a:r>
            <a:r>
              <a:rPr lang="en-US" altLang="en-US" sz="2400" dirty="0">
                <a:solidFill>
                  <a:srgbClr val="339966"/>
                </a:solidFill>
                <a:sym typeface="Symbol" pitchFamily="18" charset="2"/>
              </a:rPr>
              <a:t>12, R25</a:t>
            </a:r>
          </a:p>
        </p:txBody>
      </p:sp>
    </p:spTree>
    <p:extLst>
      <p:ext uri="{BB962C8B-B14F-4D97-AF65-F5344CB8AC3E}">
        <p14:creationId xmlns:p14="http://schemas.microsoft.com/office/powerpoint/2010/main" val="41433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16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5" grpId="0" animBg="1"/>
      <p:bldP spid="55" grpId="1" animBg="1"/>
      <p:bldP spid="57" grpId="0" animBg="1"/>
      <p:bldP spid="57" grpId="1" animBg="1"/>
      <p:bldP spid="67" grpId="0"/>
      <p:bldP spid="67" grpId="1"/>
      <p:bldP spid="68" grpId="0"/>
      <p:bldP spid="68" grpId="1"/>
      <p:bldP spid="69" grpId="0"/>
      <p:bldP spid="69" grpId="1"/>
      <p:bldP spid="117" grpId="0" animBg="1"/>
      <p:bldP spid="117" grpId="1" animBg="1"/>
      <p:bldP spid="118" grpId="0" animBg="1"/>
      <p:bldP spid="118" grpId="1" animBg="1"/>
      <p:bldP spid="119" grpId="0"/>
      <p:bldP spid="119" grpId="1"/>
      <p:bldP spid="120" grpId="0"/>
      <p:bldP spid="120" grpId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/>
      <p:bldP spid="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n ve chi tiet vong d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207" name="Oval 31"/>
          <p:cNvSpPr>
            <a:spLocks noChangeArrowheads="1"/>
          </p:cNvSpPr>
          <p:nvPr/>
        </p:nvSpPr>
        <p:spPr bwMode="auto">
          <a:xfrm>
            <a:off x="990600" y="5562600"/>
            <a:ext cx="1524000" cy="914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124076" y="5334000"/>
            <a:ext cx="390524" cy="4572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662358" y="4872335"/>
            <a:ext cx="2376241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công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981200" y="5334000"/>
            <a:ext cx="1247776" cy="7620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662357" y="4872335"/>
            <a:ext cx="2376241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bề mặt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01741"/>
            <a:ext cx="8305800" cy="188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39"/>
          <p:cNvSpPr txBox="1">
            <a:spLocks noChangeArrowheads="1"/>
          </p:cNvSpPr>
          <p:nvPr/>
        </p:nvSpPr>
        <p:spPr bwMode="auto">
          <a:xfrm>
            <a:off x="6248400" y="30480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olidFill>
                  <a:srgbClr val="339966"/>
                </a:solidFill>
              </a:rPr>
              <a:t> Làm tù cạnh</a:t>
            </a:r>
          </a:p>
        </p:txBody>
      </p:sp>
      <p:sp>
        <p:nvSpPr>
          <p:cNvPr id="83" name="Text Box 40"/>
          <p:cNvSpPr txBox="1">
            <a:spLocks noChangeArrowheads="1"/>
          </p:cNvSpPr>
          <p:nvPr/>
        </p:nvSpPr>
        <p:spPr bwMode="auto">
          <a:xfrm>
            <a:off x="6248400" y="34290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rgbClr val="339966"/>
                </a:solidFill>
              </a:rPr>
              <a:t> Mạ kẽm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305800" cy="20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836002" y="762000"/>
            <a:ext cx="1850798" cy="156966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hình dạng và cấu tạo của chi tiết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52"/>
          <p:cNvGrpSpPr>
            <a:grpSpLocks/>
          </p:cNvGrpSpPr>
          <p:nvPr/>
        </p:nvGrpSpPr>
        <p:grpSpPr bwMode="auto">
          <a:xfrm>
            <a:off x="5425966" y="1831396"/>
            <a:ext cx="928687" cy="2490788"/>
            <a:chOff x="1671" y="1152"/>
            <a:chExt cx="585" cy="1569"/>
          </a:xfrm>
        </p:grpSpPr>
        <p:sp>
          <p:nvSpPr>
            <p:cNvPr id="86" name="Line 43"/>
            <p:cNvSpPr>
              <a:spLocks noChangeShapeType="1"/>
            </p:cNvSpPr>
            <p:nvPr/>
          </p:nvSpPr>
          <p:spPr bwMode="auto">
            <a:xfrm>
              <a:off x="1680" y="1929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4"/>
            <p:cNvSpPr>
              <a:spLocks noChangeShapeType="1"/>
            </p:cNvSpPr>
            <p:nvPr/>
          </p:nvSpPr>
          <p:spPr bwMode="auto">
            <a:xfrm>
              <a:off x="2247" y="1953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5"/>
            <p:cNvSpPr>
              <a:spLocks noChangeShapeType="1"/>
            </p:cNvSpPr>
            <p:nvPr/>
          </p:nvSpPr>
          <p:spPr bwMode="auto">
            <a:xfrm flipH="1">
              <a:off x="1689" y="1947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6"/>
            <p:cNvSpPr>
              <a:spLocks noChangeShapeType="1"/>
            </p:cNvSpPr>
            <p:nvPr/>
          </p:nvSpPr>
          <p:spPr bwMode="auto">
            <a:xfrm flipH="1">
              <a:off x="1680" y="2700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7"/>
            <p:cNvSpPr>
              <a:spLocks noChangeShapeType="1"/>
            </p:cNvSpPr>
            <p:nvPr/>
          </p:nvSpPr>
          <p:spPr bwMode="auto">
            <a:xfrm flipH="1">
              <a:off x="1671" y="1152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8"/>
            <p:cNvSpPr>
              <a:spLocks noChangeShapeType="1"/>
            </p:cNvSpPr>
            <p:nvPr/>
          </p:nvSpPr>
          <p:spPr bwMode="auto">
            <a:xfrm flipH="1">
              <a:off x="1671" y="1326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49"/>
            <p:cNvSpPr>
              <a:spLocks noChangeShapeType="1"/>
            </p:cNvSpPr>
            <p:nvPr/>
          </p:nvSpPr>
          <p:spPr bwMode="auto">
            <a:xfrm>
              <a:off x="1680" y="1161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51"/>
            <p:cNvSpPr>
              <a:spLocks noChangeShapeType="1"/>
            </p:cNvSpPr>
            <p:nvPr/>
          </p:nvSpPr>
          <p:spPr bwMode="auto">
            <a:xfrm>
              <a:off x="2238" y="1173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52"/>
          <p:cNvGrpSpPr>
            <a:grpSpLocks/>
          </p:cNvGrpSpPr>
          <p:nvPr/>
        </p:nvGrpSpPr>
        <p:grpSpPr bwMode="auto">
          <a:xfrm>
            <a:off x="2667000" y="1828800"/>
            <a:ext cx="928687" cy="2490788"/>
            <a:chOff x="1671" y="1152"/>
            <a:chExt cx="585" cy="1569"/>
          </a:xfrm>
        </p:grpSpPr>
        <p:sp>
          <p:nvSpPr>
            <p:cNvPr id="95" name="Line 43"/>
            <p:cNvSpPr>
              <a:spLocks noChangeShapeType="1"/>
            </p:cNvSpPr>
            <p:nvPr/>
          </p:nvSpPr>
          <p:spPr bwMode="auto">
            <a:xfrm>
              <a:off x="1680" y="1929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4"/>
            <p:cNvSpPr>
              <a:spLocks noChangeShapeType="1"/>
            </p:cNvSpPr>
            <p:nvPr/>
          </p:nvSpPr>
          <p:spPr bwMode="auto">
            <a:xfrm>
              <a:off x="2247" y="1953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5"/>
            <p:cNvSpPr>
              <a:spLocks noChangeShapeType="1"/>
            </p:cNvSpPr>
            <p:nvPr/>
          </p:nvSpPr>
          <p:spPr bwMode="auto">
            <a:xfrm flipH="1">
              <a:off x="1689" y="1947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6"/>
            <p:cNvSpPr>
              <a:spLocks noChangeShapeType="1"/>
            </p:cNvSpPr>
            <p:nvPr/>
          </p:nvSpPr>
          <p:spPr bwMode="auto">
            <a:xfrm flipH="1">
              <a:off x="1680" y="2700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7"/>
            <p:cNvSpPr>
              <a:spLocks noChangeShapeType="1"/>
            </p:cNvSpPr>
            <p:nvPr/>
          </p:nvSpPr>
          <p:spPr bwMode="auto">
            <a:xfrm flipH="1">
              <a:off x="1671" y="1152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48"/>
            <p:cNvSpPr>
              <a:spLocks noChangeShapeType="1"/>
            </p:cNvSpPr>
            <p:nvPr/>
          </p:nvSpPr>
          <p:spPr bwMode="auto">
            <a:xfrm flipH="1">
              <a:off x="1671" y="1326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9"/>
            <p:cNvSpPr>
              <a:spLocks noChangeShapeType="1"/>
            </p:cNvSpPr>
            <p:nvPr/>
          </p:nvSpPr>
          <p:spPr bwMode="auto">
            <a:xfrm>
              <a:off x="1680" y="1161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51"/>
            <p:cNvSpPr>
              <a:spLocks noChangeShapeType="1"/>
            </p:cNvSpPr>
            <p:nvPr/>
          </p:nvSpPr>
          <p:spPr bwMode="auto">
            <a:xfrm>
              <a:off x="2238" y="1173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439637" y="795340"/>
            <a:ext cx="1850798" cy="830997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Group 56"/>
          <p:cNvGrpSpPr>
            <a:grpSpLocks/>
          </p:cNvGrpSpPr>
          <p:nvPr/>
        </p:nvGrpSpPr>
        <p:grpSpPr bwMode="auto">
          <a:xfrm>
            <a:off x="2903646" y="1824860"/>
            <a:ext cx="381000" cy="2057400"/>
            <a:chOff x="1833" y="1152"/>
            <a:chExt cx="240" cy="1296"/>
          </a:xfrm>
        </p:grpSpPr>
        <p:sp>
          <p:nvSpPr>
            <p:cNvPr id="105" name="Line 53"/>
            <p:cNvSpPr>
              <a:spLocks noChangeShapeType="1"/>
            </p:cNvSpPr>
            <p:nvPr/>
          </p:nvSpPr>
          <p:spPr bwMode="auto">
            <a:xfrm>
              <a:off x="1854" y="1152"/>
              <a:ext cx="0" cy="1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4"/>
            <p:cNvSpPr>
              <a:spLocks noChangeShapeType="1"/>
            </p:cNvSpPr>
            <p:nvPr/>
          </p:nvSpPr>
          <p:spPr bwMode="auto">
            <a:xfrm>
              <a:off x="2034" y="1164"/>
              <a:ext cx="0" cy="1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Oval 55"/>
            <p:cNvSpPr>
              <a:spLocks noChangeArrowheads="1"/>
            </p:cNvSpPr>
            <p:nvPr/>
          </p:nvSpPr>
          <p:spPr bwMode="auto">
            <a:xfrm>
              <a:off x="1833" y="2208"/>
              <a:ext cx="240" cy="240"/>
            </a:xfrm>
            <a:prstGeom prst="ellips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8" name="Group 56"/>
          <p:cNvGrpSpPr>
            <a:grpSpLocks/>
          </p:cNvGrpSpPr>
          <p:nvPr/>
        </p:nvGrpSpPr>
        <p:grpSpPr bwMode="auto">
          <a:xfrm>
            <a:off x="5699234" y="1844566"/>
            <a:ext cx="381000" cy="2057400"/>
            <a:chOff x="1833" y="1152"/>
            <a:chExt cx="240" cy="1296"/>
          </a:xfrm>
        </p:grpSpPr>
        <p:sp>
          <p:nvSpPr>
            <p:cNvPr id="109" name="Line 53"/>
            <p:cNvSpPr>
              <a:spLocks noChangeShapeType="1"/>
            </p:cNvSpPr>
            <p:nvPr/>
          </p:nvSpPr>
          <p:spPr bwMode="auto">
            <a:xfrm>
              <a:off x="1854" y="1152"/>
              <a:ext cx="0" cy="173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4"/>
            <p:cNvSpPr>
              <a:spLocks noChangeShapeType="1"/>
            </p:cNvSpPr>
            <p:nvPr/>
          </p:nvSpPr>
          <p:spPr bwMode="auto">
            <a:xfrm>
              <a:off x="2034" y="1164"/>
              <a:ext cx="0" cy="1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55"/>
            <p:cNvSpPr>
              <a:spLocks noChangeArrowheads="1"/>
            </p:cNvSpPr>
            <p:nvPr/>
          </p:nvSpPr>
          <p:spPr bwMode="auto">
            <a:xfrm>
              <a:off x="1833" y="2208"/>
              <a:ext cx="240" cy="240"/>
            </a:xfrm>
            <a:prstGeom prst="ellips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441444" y="980005"/>
            <a:ext cx="1850798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Group 52"/>
          <p:cNvGrpSpPr>
            <a:grpSpLocks/>
          </p:cNvGrpSpPr>
          <p:nvPr/>
        </p:nvGrpSpPr>
        <p:grpSpPr bwMode="auto">
          <a:xfrm>
            <a:off x="5425966" y="1831396"/>
            <a:ext cx="928687" cy="2490788"/>
            <a:chOff x="1671" y="1152"/>
            <a:chExt cx="585" cy="1569"/>
          </a:xfrm>
        </p:grpSpPr>
        <p:sp>
          <p:nvSpPr>
            <p:cNvPr id="114" name="Line 43"/>
            <p:cNvSpPr>
              <a:spLocks noChangeShapeType="1"/>
            </p:cNvSpPr>
            <p:nvPr/>
          </p:nvSpPr>
          <p:spPr bwMode="auto">
            <a:xfrm>
              <a:off x="1680" y="1929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>
              <a:off x="2247" y="1953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5"/>
            <p:cNvSpPr>
              <a:spLocks noChangeShapeType="1"/>
            </p:cNvSpPr>
            <p:nvPr/>
          </p:nvSpPr>
          <p:spPr bwMode="auto">
            <a:xfrm flipH="1">
              <a:off x="1689" y="1947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6"/>
            <p:cNvSpPr>
              <a:spLocks noChangeShapeType="1"/>
            </p:cNvSpPr>
            <p:nvPr/>
          </p:nvSpPr>
          <p:spPr bwMode="auto">
            <a:xfrm flipH="1">
              <a:off x="1680" y="2700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7"/>
            <p:cNvSpPr>
              <a:spLocks noChangeShapeType="1"/>
            </p:cNvSpPr>
            <p:nvPr/>
          </p:nvSpPr>
          <p:spPr bwMode="auto">
            <a:xfrm flipH="1">
              <a:off x="1671" y="1152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8"/>
            <p:cNvSpPr>
              <a:spLocks noChangeShapeType="1"/>
            </p:cNvSpPr>
            <p:nvPr/>
          </p:nvSpPr>
          <p:spPr bwMode="auto">
            <a:xfrm flipH="1">
              <a:off x="1671" y="1326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9"/>
            <p:cNvSpPr>
              <a:spLocks noChangeShapeType="1"/>
            </p:cNvSpPr>
            <p:nvPr/>
          </p:nvSpPr>
          <p:spPr bwMode="auto">
            <a:xfrm>
              <a:off x="1680" y="1161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51"/>
            <p:cNvSpPr>
              <a:spLocks noChangeShapeType="1"/>
            </p:cNvSpPr>
            <p:nvPr/>
          </p:nvSpPr>
          <p:spPr bwMode="auto">
            <a:xfrm>
              <a:off x="2238" y="1173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52"/>
          <p:cNvGrpSpPr>
            <a:grpSpLocks/>
          </p:cNvGrpSpPr>
          <p:nvPr/>
        </p:nvGrpSpPr>
        <p:grpSpPr bwMode="auto">
          <a:xfrm>
            <a:off x="2667000" y="1828800"/>
            <a:ext cx="928687" cy="2490788"/>
            <a:chOff x="1671" y="1152"/>
            <a:chExt cx="585" cy="1569"/>
          </a:xfrm>
        </p:grpSpPr>
        <p:sp>
          <p:nvSpPr>
            <p:cNvPr id="123" name="Line 43"/>
            <p:cNvSpPr>
              <a:spLocks noChangeShapeType="1"/>
            </p:cNvSpPr>
            <p:nvPr/>
          </p:nvSpPr>
          <p:spPr bwMode="auto">
            <a:xfrm>
              <a:off x="1680" y="1929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44"/>
            <p:cNvSpPr>
              <a:spLocks noChangeShapeType="1"/>
            </p:cNvSpPr>
            <p:nvPr/>
          </p:nvSpPr>
          <p:spPr bwMode="auto">
            <a:xfrm>
              <a:off x="2247" y="1953"/>
              <a:ext cx="0" cy="76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45"/>
            <p:cNvSpPr>
              <a:spLocks noChangeShapeType="1"/>
            </p:cNvSpPr>
            <p:nvPr/>
          </p:nvSpPr>
          <p:spPr bwMode="auto">
            <a:xfrm flipH="1">
              <a:off x="1689" y="1947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46"/>
            <p:cNvSpPr>
              <a:spLocks noChangeShapeType="1"/>
            </p:cNvSpPr>
            <p:nvPr/>
          </p:nvSpPr>
          <p:spPr bwMode="auto">
            <a:xfrm flipH="1">
              <a:off x="1680" y="2700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7"/>
            <p:cNvSpPr>
              <a:spLocks noChangeShapeType="1"/>
            </p:cNvSpPr>
            <p:nvPr/>
          </p:nvSpPr>
          <p:spPr bwMode="auto">
            <a:xfrm flipH="1">
              <a:off x="1671" y="1152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 flipH="1">
              <a:off x="1671" y="1326"/>
              <a:ext cx="56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49"/>
            <p:cNvSpPr>
              <a:spLocks noChangeShapeType="1"/>
            </p:cNvSpPr>
            <p:nvPr/>
          </p:nvSpPr>
          <p:spPr bwMode="auto">
            <a:xfrm>
              <a:off x="1680" y="1161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1"/>
            <p:cNvSpPr>
              <a:spLocks noChangeShapeType="1"/>
            </p:cNvSpPr>
            <p:nvPr/>
          </p:nvSpPr>
          <p:spPr bwMode="auto">
            <a:xfrm>
              <a:off x="2238" y="1173"/>
              <a:ext cx="0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243388" y="762000"/>
            <a:ext cx="2231798" cy="1200329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bên là hình hộp chữ nhật có lỗ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 Box 41"/>
          <p:cNvSpPr txBox="1">
            <a:spLocks noChangeArrowheads="1"/>
          </p:cNvSpPr>
          <p:nvPr/>
        </p:nvSpPr>
        <p:spPr bwMode="auto">
          <a:xfrm>
            <a:off x="6039343" y="5484812"/>
            <a:ext cx="3048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solidFill>
                  <a:srgbClr val="339966"/>
                </a:solidFill>
              </a:rPr>
              <a:t> Phần giữa là nửa hình trụ rỗng, 2 bên hình hộp chữ nhật có </a:t>
            </a:r>
            <a:r>
              <a:rPr lang="en-US" altLang="en-US" b="1" dirty="0" smtClean="0">
                <a:solidFill>
                  <a:srgbClr val="339966"/>
                </a:solidFill>
              </a:rPr>
              <a:t>lỗ.</a:t>
            </a:r>
            <a:endParaRPr lang="en-US" altLang="en-US" b="1" dirty="0">
              <a:solidFill>
                <a:srgbClr val="339966"/>
              </a:solidFill>
            </a:endParaRPr>
          </a:p>
        </p:txBody>
      </p:sp>
      <p:sp>
        <p:nvSpPr>
          <p:cNvPr id="133" name="Text Box 5"/>
          <p:cNvSpPr txBox="1">
            <a:spLocks noChangeArrowheads="1"/>
          </p:cNvSpPr>
          <p:nvPr/>
        </p:nvSpPr>
        <p:spPr bwMode="auto">
          <a:xfrm>
            <a:off x="6836002" y="2514600"/>
            <a:ext cx="1850798" cy="46166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381000" y="2286481"/>
            <a:ext cx="2122600" cy="1200329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nối hình trụ với chi tiết khác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" name="Picture 134" descr="WP_20150914_0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08992"/>
            <a:ext cx="2606535" cy="14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 Box 42"/>
          <p:cNvSpPr txBox="1">
            <a:spLocks noChangeArrowheads="1"/>
          </p:cNvSpPr>
          <p:nvPr/>
        </p:nvSpPr>
        <p:spPr bwMode="auto">
          <a:xfrm>
            <a:off x="6019800" y="629285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solidFill>
                  <a:srgbClr val="339966"/>
                </a:solidFill>
              </a:rPr>
              <a:t> Ghép hình trụ với chi tiết </a:t>
            </a:r>
            <a:r>
              <a:rPr lang="en-US" altLang="en-US" b="1" dirty="0" smtClean="0">
                <a:solidFill>
                  <a:srgbClr val="339966"/>
                </a:solidFill>
              </a:rPr>
              <a:t>khác.</a:t>
            </a:r>
            <a:endParaRPr lang="en-US" altLang="en-US" b="1" dirty="0">
              <a:solidFill>
                <a:srgbClr val="339966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517428" y="990600"/>
            <a:ext cx="1933347" cy="3276600"/>
            <a:chOff x="3517428" y="990600"/>
            <a:chExt cx="1933347" cy="3276600"/>
          </a:xfrm>
        </p:grpSpPr>
        <p:grpSp>
          <p:nvGrpSpPr>
            <p:cNvPr id="66" name="Group 65"/>
            <p:cNvGrpSpPr/>
            <p:nvPr/>
          </p:nvGrpSpPr>
          <p:grpSpPr>
            <a:xfrm>
              <a:off x="3517428" y="990600"/>
              <a:ext cx="1800225" cy="3276600"/>
              <a:chOff x="3520966" y="990600"/>
              <a:chExt cx="1800225" cy="3276600"/>
            </a:xfrm>
          </p:grpSpPr>
          <p:sp>
            <p:nvSpPr>
              <p:cNvPr id="68" name="Freeform 80"/>
              <p:cNvSpPr>
                <a:spLocks/>
              </p:cNvSpPr>
              <p:nvPr/>
            </p:nvSpPr>
            <p:spPr bwMode="auto">
              <a:xfrm>
                <a:off x="3800475" y="1600200"/>
                <a:ext cx="238125" cy="528638"/>
              </a:xfrm>
              <a:custGeom>
                <a:avLst/>
                <a:gdLst>
                  <a:gd name="T0" fmla="*/ 0 w 144"/>
                  <a:gd name="T1" fmla="*/ 318 h 336"/>
                  <a:gd name="T2" fmla="*/ 60 w 144"/>
                  <a:gd name="T3" fmla="*/ 138 h 336"/>
                  <a:gd name="T4" fmla="*/ 183 w 1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336"/>
                  <a:gd name="T11" fmla="*/ 144 w 1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336">
                    <a:moveTo>
                      <a:pt x="0" y="336"/>
                    </a:moveTo>
                    <a:cubicBezTo>
                      <a:pt x="12" y="268"/>
                      <a:pt x="24" y="200"/>
                      <a:pt x="48" y="144"/>
                    </a:cubicBezTo>
                    <a:cubicBezTo>
                      <a:pt x="72" y="88"/>
                      <a:pt x="108" y="44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87"/>
              <p:cNvSpPr>
                <a:spLocks/>
              </p:cNvSpPr>
              <p:nvPr/>
            </p:nvSpPr>
            <p:spPr bwMode="auto">
              <a:xfrm>
                <a:off x="4038600" y="1422400"/>
                <a:ext cx="1143000" cy="711200"/>
              </a:xfrm>
              <a:custGeom>
                <a:avLst/>
                <a:gdLst>
                  <a:gd name="T0" fmla="*/ 0 w 720"/>
                  <a:gd name="T1" fmla="*/ 112 h 448"/>
                  <a:gd name="T2" fmla="*/ 192 w 720"/>
                  <a:gd name="T3" fmla="*/ 16 h 448"/>
                  <a:gd name="T4" fmla="*/ 384 w 720"/>
                  <a:gd name="T5" fmla="*/ 16 h 448"/>
                  <a:gd name="T6" fmla="*/ 576 w 720"/>
                  <a:gd name="T7" fmla="*/ 112 h 448"/>
                  <a:gd name="T8" fmla="*/ 672 w 720"/>
                  <a:gd name="T9" fmla="*/ 256 h 448"/>
                  <a:gd name="T10" fmla="*/ 720 w 720"/>
                  <a:gd name="T11" fmla="*/ 448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0"/>
                  <a:gd name="T19" fmla="*/ 0 h 448"/>
                  <a:gd name="T20" fmla="*/ 720 w 720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0" h="448">
                    <a:moveTo>
                      <a:pt x="0" y="112"/>
                    </a:moveTo>
                    <a:cubicBezTo>
                      <a:pt x="64" y="72"/>
                      <a:pt x="128" y="32"/>
                      <a:pt x="192" y="16"/>
                    </a:cubicBezTo>
                    <a:cubicBezTo>
                      <a:pt x="256" y="0"/>
                      <a:pt x="320" y="0"/>
                      <a:pt x="384" y="16"/>
                    </a:cubicBezTo>
                    <a:cubicBezTo>
                      <a:pt x="448" y="32"/>
                      <a:pt x="528" y="72"/>
                      <a:pt x="576" y="112"/>
                    </a:cubicBezTo>
                    <a:cubicBezTo>
                      <a:pt x="624" y="152"/>
                      <a:pt x="648" y="200"/>
                      <a:pt x="672" y="256"/>
                    </a:cubicBezTo>
                    <a:cubicBezTo>
                      <a:pt x="696" y="312"/>
                      <a:pt x="712" y="424"/>
                      <a:pt x="720" y="44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90"/>
              <p:cNvSpPr>
                <a:spLocks noChangeShapeType="1"/>
              </p:cNvSpPr>
              <p:nvPr/>
            </p:nvSpPr>
            <p:spPr bwMode="auto">
              <a:xfrm>
                <a:off x="3790950" y="3124200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91"/>
              <p:cNvSpPr>
                <a:spLocks noChangeShapeType="1"/>
              </p:cNvSpPr>
              <p:nvPr/>
            </p:nvSpPr>
            <p:spPr bwMode="auto">
              <a:xfrm>
                <a:off x="3790950" y="4267200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92"/>
              <p:cNvSpPr>
                <a:spLocks noChangeShapeType="1"/>
              </p:cNvSpPr>
              <p:nvPr/>
            </p:nvSpPr>
            <p:spPr bwMode="auto">
              <a:xfrm>
                <a:off x="3828988" y="3124200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93"/>
              <p:cNvSpPr>
                <a:spLocks noChangeShapeType="1"/>
              </p:cNvSpPr>
              <p:nvPr/>
            </p:nvSpPr>
            <p:spPr bwMode="auto">
              <a:xfrm>
                <a:off x="5156438" y="3112325"/>
                <a:ext cx="0" cy="1143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" name="Group 73"/>
              <p:cNvGrpSpPr>
                <a:grpSpLocks/>
              </p:cNvGrpSpPr>
              <p:nvPr/>
            </p:nvGrpSpPr>
            <p:grpSpPr bwMode="auto">
              <a:xfrm>
                <a:off x="3520966" y="1095375"/>
                <a:ext cx="933450" cy="742950"/>
                <a:chOff x="2133" y="588"/>
                <a:chExt cx="588" cy="468"/>
              </a:xfrm>
            </p:grpSpPr>
            <p:sp>
              <p:nvSpPr>
                <p:cNvPr id="78" name="Freeform 71"/>
                <p:cNvSpPr>
                  <a:spLocks/>
                </p:cNvSpPr>
                <p:nvPr/>
              </p:nvSpPr>
              <p:spPr bwMode="auto">
                <a:xfrm>
                  <a:off x="2133" y="714"/>
                  <a:ext cx="228" cy="342"/>
                </a:xfrm>
                <a:custGeom>
                  <a:avLst/>
                  <a:gdLst>
                    <a:gd name="T0" fmla="*/ 0 w 240"/>
                    <a:gd name="T1" fmla="*/ 373 h 336"/>
                    <a:gd name="T2" fmla="*/ 70 w 240"/>
                    <a:gd name="T3" fmla="*/ 162 h 336"/>
                    <a:gd name="T4" fmla="*/ 177 w 240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336"/>
                    <a:gd name="T11" fmla="*/ 240 w 240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336">
                      <a:moveTo>
                        <a:pt x="0" y="336"/>
                      </a:moveTo>
                      <a:cubicBezTo>
                        <a:pt x="28" y="268"/>
                        <a:pt x="56" y="200"/>
                        <a:pt x="96" y="144"/>
                      </a:cubicBezTo>
                      <a:cubicBezTo>
                        <a:pt x="136" y="88"/>
                        <a:pt x="232" y="8"/>
                        <a:pt x="240" y="0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72"/>
                <p:cNvSpPr>
                  <a:spLocks/>
                </p:cNvSpPr>
                <p:nvPr/>
              </p:nvSpPr>
              <p:spPr bwMode="auto">
                <a:xfrm>
                  <a:off x="2337" y="588"/>
                  <a:ext cx="384" cy="152"/>
                </a:xfrm>
                <a:custGeom>
                  <a:avLst/>
                  <a:gdLst>
                    <a:gd name="T0" fmla="*/ 0 w 384"/>
                    <a:gd name="T1" fmla="*/ 152 h 152"/>
                    <a:gd name="T2" fmla="*/ 144 w 384"/>
                    <a:gd name="T3" fmla="*/ 56 h 152"/>
                    <a:gd name="T4" fmla="*/ 384 w 384"/>
                    <a:gd name="T5" fmla="*/ 8 h 152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152"/>
                    <a:gd name="T11" fmla="*/ 384 w 384"/>
                    <a:gd name="T12" fmla="*/ 152 h 1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152">
                      <a:moveTo>
                        <a:pt x="0" y="152"/>
                      </a:moveTo>
                      <a:cubicBezTo>
                        <a:pt x="40" y="116"/>
                        <a:pt x="80" y="80"/>
                        <a:pt x="144" y="56"/>
                      </a:cubicBezTo>
                      <a:cubicBezTo>
                        <a:pt x="208" y="32"/>
                        <a:pt x="344" y="0"/>
                        <a:pt x="384" y="8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 rot="4504721">
                <a:off x="4482991" y="1085850"/>
                <a:ext cx="933450" cy="742950"/>
                <a:chOff x="2133" y="588"/>
                <a:chExt cx="588" cy="468"/>
              </a:xfrm>
            </p:grpSpPr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2133" y="714"/>
                  <a:ext cx="228" cy="342"/>
                </a:xfrm>
                <a:custGeom>
                  <a:avLst/>
                  <a:gdLst>
                    <a:gd name="T0" fmla="*/ 0 w 240"/>
                    <a:gd name="T1" fmla="*/ 373 h 336"/>
                    <a:gd name="T2" fmla="*/ 70 w 240"/>
                    <a:gd name="T3" fmla="*/ 162 h 336"/>
                    <a:gd name="T4" fmla="*/ 177 w 240"/>
                    <a:gd name="T5" fmla="*/ 0 h 336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336"/>
                    <a:gd name="T11" fmla="*/ 240 w 240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336">
                      <a:moveTo>
                        <a:pt x="0" y="336"/>
                      </a:moveTo>
                      <a:cubicBezTo>
                        <a:pt x="28" y="268"/>
                        <a:pt x="56" y="200"/>
                        <a:pt x="96" y="144"/>
                      </a:cubicBezTo>
                      <a:cubicBezTo>
                        <a:pt x="136" y="88"/>
                        <a:pt x="232" y="8"/>
                        <a:pt x="240" y="0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2337" y="588"/>
                  <a:ext cx="384" cy="152"/>
                </a:xfrm>
                <a:custGeom>
                  <a:avLst/>
                  <a:gdLst>
                    <a:gd name="T0" fmla="*/ 0 w 384"/>
                    <a:gd name="T1" fmla="*/ 152 h 152"/>
                    <a:gd name="T2" fmla="*/ 144 w 384"/>
                    <a:gd name="T3" fmla="*/ 56 h 152"/>
                    <a:gd name="T4" fmla="*/ 384 w 384"/>
                    <a:gd name="T5" fmla="*/ 8 h 152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152"/>
                    <a:gd name="T11" fmla="*/ 384 w 384"/>
                    <a:gd name="T12" fmla="*/ 152 h 1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152">
                      <a:moveTo>
                        <a:pt x="0" y="152"/>
                      </a:moveTo>
                      <a:cubicBezTo>
                        <a:pt x="40" y="116"/>
                        <a:pt x="80" y="80"/>
                        <a:pt x="144" y="56"/>
                      </a:cubicBezTo>
                      <a:cubicBezTo>
                        <a:pt x="208" y="32"/>
                        <a:pt x="344" y="0"/>
                        <a:pt x="384" y="8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7" name="Rectangle 89"/>
            <p:cNvSpPr>
              <a:spLocks noChangeArrowheads="1"/>
            </p:cNvSpPr>
            <p:nvPr/>
          </p:nvSpPr>
          <p:spPr bwMode="auto">
            <a:xfrm>
              <a:off x="3545775" y="3124200"/>
              <a:ext cx="1905000" cy="114300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304800" y="2128838"/>
            <a:ext cx="1850798" cy="830997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hình trụ rỗng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7" grpId="0" animBg="1"/>
      <p:bldP spid="50207" grpId="1" animBg="1"/>
      <p:bldP spid="37" grpId="0" animBg="1"/>
      <p:bldP spid="37" grpId="1" animBg="1"/>
      <p:bldP spid="42" grpId="0" animBg="1"/>
      <p:bldP spid="42" grpId="1" animBg="1"/>
      <p:bldP spid="82" grpId="0"/>
      <p:bldP spid="82" grpId="1"/>
      <p:bldP spid="83" grpId="0"/>
      <p:bldP spid="83" grpId="1"/>
      <p:bldP spid="84" grpId="0" animBg="1"/>
      <p:bldP spid="84" grpId="1" animBg="1"/>
      <p:bldP spid="103" grpId="0" animBg="1"/>
      <p:bldP spid="103" grpId="1" animBg="1"/>
      <p:bldP spid="112" grpId="0" animBg="1"/>
      <p:bldP spid="112" grpId="1" animBg="1"/>
      <p:bldP spid="131" grpId="0" animBg="1"/>
      <p:bldP spid="131" grpId="1" animBg="1"/>
      <p:bldP spid="132" grpId="0"/>
      <p:bldP spid="133" grpId="0" animBg="1"/>
      <p:bldP spid="133" grpId="1" animBg="1"/>
      <p:bldP spid="134" grpId="0" animBg="1"/>
      <p:bldP spid="134" grpId="1" animBg="1"/>
      <p:bldP spid="136" grpId="0"/>
      <p:bldP spid="80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08740"/>
            <a:ext cx="9315103" cy="61492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8F8EE1-1F28-445C-84B8-6FFB3B0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436" y="23501"/>
            <a:ext cx="3382564" cy="662299"/>
          </a:xfrm>
          <a:prstGeom prst="rect">
            <a:avLst/>
          </a:prstGeom>
          <a:gradFill>
            <a:gsLst>
              <a:gs pos="0">
                <a:srgbClr val="CCECFF"/>
              </a:gs>
              <a:gs pos="15000">
                <a:schemeClr val="bg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kern="0">
                <a:solidFill>
                  <a:srgbClr val="FF0000"/>
                </a:solidFill>
                <a:cs typeface="Arial" panose="020B0604020202020204" pitchFamily="34" charset="0"/>
              </a:rPr>
              <a:t>ĐÁP ÁN </a:t>
            </a:r>
            <a:endParaRPr lang="en-US" sz="36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7200" y="1295400"/>
            <a:ext cx="8458200" cy="1143000"/>
          </a:xfrm>
          <a:prstGeom prst="roundRect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Câu </a:t>
            </a:r>
            <a:r>
              <a:rPr lang="en-US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Kích thước trên bản vẽ được tính theo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   đơn vị: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828982" y="196345"/>
            <a:ext cx="6019618" cy="838200"/>
            <a:chOff x="1015" y="56"/>
            <a:chExt cx="5426" cy="51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84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029" y="56"/>
              <a:ext cx="5412" cy="51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015" y="103"/>
              <a:ext cx="5426" cy="3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600" b="1" dirty="0">
                  <a:solidFill>
                    <a:srgbClr val="FF0000"/>
                  </a:solidFill>
                  <a:latin typeface="+mn-lt"/>
                </a:rPr>
                <a:t>BÀI TẬP CỦNG CỐ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2017371" y="2822233"/>
            <a:ext cx="649629" cy="606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133600" y="2785447"/>
            <a:ext cx="2011443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mm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cm</a:t>
            </a: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dm</a:t>
            </a: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</a:t>
            </a:r>
            <a:endParaRPr lang="en-US" altLang="en-US" sz="32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920532" y="152400"/>
            <a:ext cx="6004086" cy="83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84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905000" y="228896"/>
            <a:ext cx="6019618" cy="64614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84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BÀI TẬP CỦNG CỐ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7200" y="1143000"/>
            <a:ext cx="8458200" cy="920066"/>
          </a:xfrm>
          <a:prstGeom prst="roundRect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Câu </a:t>
            </a:r>
            <a:r>
              <a:rPr lang="en-US" sz="3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Trong bản vẽ tỉ lệ 1:2 có nghĩa là: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192429" y="2133600"/>
            <a:ext cx="8722971" cy="4770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Kích thước bản vẽ phóng to gấp 2 lần kích thước vật thể.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Kích thước bản vẽ 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thu nhỏ gấp 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2 lần kích thước vật thể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Kích thước bản vẽ 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bằng với kích 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thước vật thể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Kích thước bản vẽ 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phóng to gấp 1/2 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lần kích thước vật thể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32385" y="3352800"/>
            <a:ext cx="649629" cy="606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7200" y="1143000"/>
            <a:ext cx="8458200" cy="920066"/>
          </a:xfrm>
          <a:prstGeom prst="roundRect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Câu </a:t>
            </a:r>
            <a:r>
              <a:rPr lang="en-US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Trình tự đọc bản vẽ chi tiết là: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grpSp>
        <p:nvGrpSpPr>
          <p:cNvPr id="54" name="Group 9"/>
          <p:cNvGrpSpPr>
            <a:grpSpLocks/>
          </p:cNvGrpSpPr>
          <p:nvPr/>
        </p:nvGrpSpPr>
        <p:grpSpPr bwMode="auto">
          <a:xfrm>
            <a:off x="1921166" y="196345"/>
            <a:ext cx="6004086" cy="838200"/>
            <a:chOff x="1135" y="56"/>
            <a:chExt cx="5412" cy="51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84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</p:grpSpPr>
        <p:sp>
          <p:nvSpPr>
            <p:cNvPr id="55" name="AutoShape 10"/>
            <p:cNvSpPr>
              <a:spLocks noChangeArrowheads="1"/>
            </p:cNvSpPr>
            <p:nvPr/>
          </p:nvSpPr>
          <p:spPr bwMode="auto">
            <a:xfrm>
              <a:off x="1135" y="56"/>
              <a:ext cx="5412" cy="51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1158" y="103"/>
              <a:ext cx="5357" cy="3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600" b="1" dirty="0">
                  <a:solidFill>
                    <a:srgbClr val="FF0000"/>
                  </a:solidFill>
                  <a:latin typeface="+mn-lt"/>
                </a:rPr>
                <a:t>BÀI TẬP CỦNG CỐ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132385" y="4272647"/>
            <a:ext cx="649629" cy="606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192429" y="2133600"/>
            <a:ext cx="9103971" cy="418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Khung tên, kích thước, hình biểu diễn, yêu cầu kỹ thuật, tổng hợp.</a:t>
            </a:r>
            <a:endParaRPr lang="en-US" altLang="en-US" sz="28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Tổng hợp, hình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biểu diễn, kích thước, </a:t>
            </a: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yêu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cầu kỹ thuật, khung </a:t>
            </a: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tên.</a:t>
            </a:r>
            <a:endParaRPr lang="en-US" altLang="en-US" sz="28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Khung tên, </a:t>
            </a: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hình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biểu diễn, kích thước, </a:t>
            </a: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yêu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cầu kỹ thuật, tổng hợp.</a:t>
            </a: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Tổng hợp, </a:t>
            </a: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kích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thước</a:t>
            </a: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,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hình biểu diễn,</a:t>
            </a:r>
            <a:r>
              <a:rPr lang="en-US" altLang="en-US" sz="2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yêu cầu kỹ thuật, khung tên.</a:t>
            </a:r>
          </a:p>
        </p:txBody>
      </p:sp>
    </p:spTree>
    <p:extLst>
      <p:ext uri="{BB962C8B-B14F-4D97-AF65-F5344CB8AC3E}">
        <p14:creationId xmlns:p14="http://schemas.microsoft.com/office/powerpoint/2010/main" val="30188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/>
      <p:bldP spid="32" grpId="0" animBg="1"/>
      <p:bldP spid="44" grpId="0" animBg="1"/>
      <p:bldP spid="45" grpId="0"/>
      <p:bldP spid="46" grpId="0" animBg="1"/>
      <p:bldP spid="51" grpId="0" animBg="1"/>
      <p:bldP spid="52" grpId="0" animBg="1"/>
      <p:bldP spid="53" grpId="0" animBg="1"/>
      <p:bldP spid="5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858000" cy="9525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HƯỚNG DẪN VỂ NHÀ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47800" y="1447800"/>
            <a:ext cx="7620000" cy="37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00" dirty="0">
                <a:solidFill>
                  <a:srgbClr val="0000CC"/>
                </a:solidFill>
              </a:rPr>
              <a:t> Học thuộc bài học hôm nay.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00" dirty="0">
                <a:solidFill>
                  <a:srgbClr val="0000CC"/>
                </a:solidFill>
              </a:rPr>
              <a:t> Chuẩn bị bài 11: </a:t>
            </a:r>
            <a:r>
              <a:rPr lang="en-US" altLang="en-US" sz="3700" dirty="0">
                <a:solidFill>
                  <a:srgbClr val="FF0000"/>
                </a:solidFill>
              </a:rPr>
              <a:t>“ Biểu diễn ren”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700" dirty="0">
                <a:solidFill>
                  <a:srgbClr val="0000CC"/>
                </a:solidFill>
              </a:rPr>
              <a:t>  + Tìm hiểu quy ước vẽ ren?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700" dirty="0">
                <a:solidFill>
                  <a:srgbClr val="0000CC"/>
                </a:solidFill>
              </a:rPr>
              <a:t>  + Sưu tầm những chi tiết có ren mà em có</a:t>
            </a:r>
            <a:r>
              <a:rPr lang="en-US" altLang="en-US" sz="3700" dirty="0" smtClean="0">
                <a:solidFill>
                  <a:srgbClr val="0000CC"/>
                </a:solidFill>
              </a:rPr>
              <a:t>.</a:t>
            </a:r>
            <a:endParaRPr lang="en-US" altLang="en-US" sz="3700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82" b="68609"/>
          <a:stretch/>
        </p:blipFill>
        <p:spPr>
          <a:xfrm>
            <a:off x="0" y="-71267"/>
            <a:ext cx="1385357" cy="1343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69244" r="69583" b="1794"/>
          <a:stretch/>
        </p:blipFill>
        <p:spPr>
          <a:xfrm>
            <a:off x="7696200" y="23915"/>
            <a:ext cx="1218063" cy="1262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7" t="66426" r="2845" b="4612"/>
          <a:stretch/>
        </p:blipFill>
        <p:spPr>
          <a:xfrm>
            <a:off x="7162800" y="5105400"/>
            <a:ext cx="1510920" cy="15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P_20150911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42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P_20150911_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P_20150914_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P_20150914_0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52400"/>
            <a:ext cx="12218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781800" y="1600200"/>
            <a:ext cx="838200" cy="1676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19800" y="6096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9966"/>
                </a:solidFill>
              </a:rPr>
              <a:t>Vòng đai</a:t>
            </a:r>
            <a:endParaRPr lang="en-CA" altLang="en-US" sz="4000" b="1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6" y="2852494"/>
            <a:ext cx="2897414" cy="213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sản xuất cần chế tạo vòng đai để đáp ứng nhu cầu sử dụng</a:t>
            </a:r>
            <a:endParaRPr lang="en-CA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9186" y="184329"/>
            <a:ext cx="8458200" cy="120032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rgbClr val="FF3300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Vậy, bản vẽ vòng đai được đọc như thế nào?</a:t>
            </a:r>
            <a:endParaRPr lang="en-CA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Ban ve chi tiet vong d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4" y="1752600"/>
            <a:ext cx="5594440" cy="43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958662" y="3847347"/>
            <a:ext cx="457200" cy="387382"/>
          </a:xfrm>
          <a:prstGeom prst="rightArrow">
            <a:avLst/>
          </a:prstGeom>
          <a:solidFill>
            <a:srgbClr val="FFC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0"/>
            <a:ext cx="9144000" cy="6858000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28600" y="2037145"/>
            <a:ext cx="84582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en-US" sz="4000" dirty="0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Bài 10 </a:t>
            </a:r>
            <a:r>
              <a:rPr lang="en-US" altLang="en-US" sz="4000" dirty="0" smtClean="0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Bài Tập Thực </a:t>
            </a:r>
            <a:r>
              <a:rPr lang="en-US" altLang="en-US" sz="4000" dirty="0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  <a:t>hành:</a:t>
            </a:r>
            <a:br>
              <a:rPr lang="en-US" altLang="en-US" sz="4000" dirty="0">
                <a:solidFill>
                  <a:schemeClr val="hlink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en-US" altLang="en-US" sz="4000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ĐỌC BẢN VẼ CHI TIẾT </a:t>
            </a:r>
            <a:r>
              <a:rPr lang="en-US" altLang="en-US" sz="4000" b="1" dirty="0" smtClean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ĐƠN</a:t>
            </a:r>
          </a:p>
          <a:p>
            <a:pPr eaLnBrk="1" hangingPunct="1"/>
            <a:r>
              <a:rPr lang="en-US" altLang="en-US" sz="4000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                 GIẢN </a:t>
            </a:r>
            <a:r>
              <a:rPr lang="en-US" altLang="en-US" sz="4000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CÓ HÌNH CẮT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2578100"/>
            <a:ext cx="7924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600" b="1" kern="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1. Đọc được bản vẽ chi tiết đơn giản </a:t>
            </a:r>
            <a:r>
              <a:rPr lang="en-US" sz="3600" b="1" kern="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có hình </a:t>
            </a:r>
            <a:r>
              <a:rPr lang="en-US" sz="3600" b="1" kern="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cắt.</a:t>
            </a:r>
          </a:p>
          <a:p>
            <a:pPr eaLnBrk="1" hangingPunct="1">
              <a:defRPr/>
            </a:pPr>
            <a:r>
              <a:rPr lang="en-US" sz="3600" b="1" kern="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2. Có tác phong làm việc theo quy trình.</a:t>
            </a:r>
            <a:endParaRPr lang="en-US" sz="3600" kern="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55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MỤC TIÊU </a:t>
            </a:r>
            <a:r>
              <a:rPr lang="en-US" sz="3600" b="1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Times New Roman" panose="02020603050405020304" pitchFamily="18" charset="0"/>
              </a:rPr>
              <a:t>BÀI HỌC</a:t>
            </a:r>
            <a:endParaRPr lang="en-US" sz="3600" b="1" kern="10" dirty="0">
              <a:ln w="158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6200" y="228828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I. CHUẨN BỊ:</a:t>
            </a:r>
            <a:endParaRPr lang="en-CA" altLang="en-US" sz="3200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46742" y="1044575"/>
            <a:ext cx="87448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Dụng cụ: thước, êke, compa, bút chì, </a:t>
            </a:r>
            <a:r>
              <a:rPr lang="en-US" altLang="en-US" sz="36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tẩy… </a:t>
            </a:r>
            <a:endParaRPr lang="en-US" altLang="en-US" sz="36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Vật liệu: Giấy vẽ khổ A4, </a:t>
            </a:r>
            <a:r>
              <a:rPr lang="en-US" altLang="en-US" sz="36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giấy nháp…</a:t>
            </a:r>
            <a:endParaRPr lang="en-US" altLang="en-US" sz="36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Sách giáo khoa, vở bài tập…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971800" y="228828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(SGK/ </a:t>
            </a:r>
            <a:r>
              <a:rPr lang="en-CA" altLang="en-US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33)</a:t>
            </a:r>
            <a:endParaRPr lang="en-CA" altLang="en-US" sz="36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814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Ban ve chi tiet vong d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37955"/>
            <a:ext cx="7391400" cy="5691142"/>
          </a:xfr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7924" y="174295"/>
            <a:ext cx="59436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 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bản vẽ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chi tiết vòng đai (h.10.1) </a:t>
            </a:r>
            <a:endParaRPr lang="en-US" sz="28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76200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II. NỘI DUNG</a:t>
            </a:r>
            <a:endParaRPr lang="en-CA" altLang="en-US" sz="3200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382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Bước </a:t>
            </a:r>
            <a:r>
              <a:rPr lang="en-US" sz="2800" b="1" u="sng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2:</a:t>
            </a:r>
            <a:r>
              <a:rPr lang="en-US" sz="28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Ghi 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 nội dung cần hiểu 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vào mẫu như bảng 9.1</a:t>
            </a:r>
            <a:endParaRPr lang="en-US" sz="28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010400" cy="55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Ban ve chi tiet vong d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29" y="2750457"/>
            <a:ext cx="4513004" cy="3497943"/>
          </a:xfr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1205769"/>
            <a:ext cx="43434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Bước 1: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Đọc 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bản vẽ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vòng đai 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theo trình tự</a:t>
            </a:r>
            <a:endParaRPr lang="en-US" sz="2800" u="sng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7620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III. CÁC BƯỚC TIẾN HÀNH</a:t>
            </a:r>
            <a:endParaRPr lang="en-CA" altLang="en-US" sz="3200" b="1" dirty="0">
              <a:solidFill>
                <a:srgbClr val="FF330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95600" y="2794707"/>
            <a:ext cx="2209800" cy="2499204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56200" y="2493887"/>
            <a:ext cx="3378198" cy="52322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Khung tên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05200" y="3581403"/>
            <a:ext cx="1600200" cy="532843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56199" y="3280581"/>
            <a:ext cx="3378199" cy="52322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biểu diễn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90800" y="4343402"/>
            <a:ext cx="2532743" cy="685798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74342" y="4042581"/>
            <a:ext cx="3360057" cy="52322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Kích thước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19200" y="5101424"/>
            <a:ext cx="3835400" cy="308776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5400" y="4800600"/>
            <a:ext cx="3429000" cy="52322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Yêu cầu kỹ thuật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156200" y="5595257"/>
            <a:ext cx="3429000" cy="52322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Tổng hợp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758870" y="990324"/>
            <a:ext cx="41910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u="sng" dirty="0">
                <a:solidFill>
                  <a:srgbClr val="00B050"/>
                </a:solidFill>
                <a:cs typeface="Arial" panose="020B0604020202020204" pitchFamily="34" charset="0"/>
              </a:rPr>
              <a:t>Bước </a:t>
            </a:r>
            <a:r>
              <a:rPr lang="en-US" sz="2800" b="1" u="sng" dirty="0" smtClean="0">
                <a:solidFill>
                  <a:srgbClr val="00B050"/>
                </a:solidFill>
                <a:cs typeface="Arial" panose="020B0604020202020204" pitchFamily="34" charset="0"/>
              </a:rPr>
              <a:t>2: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Kẻ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bảng mẫu như  9.1vào bài làm và </a:t>
            </a:r>
            <a:r>
              <a:rPr lang="en-US" sz="2800" u="sng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ghi phần trả lời vào bảng</a:t>
            </a:r>
            <a:endParaRPr lang="en-US" sz="2800" u="sng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8" y="2743200"/>
            <a:ext cx="4456042" cy="35052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3276600" y="3542191"/>
            <a:ext cx="228600" cy="1144110"/>
          </a:xfrm>
          <a:prstGeom prst="rightBrac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0" grpId="1" animBg="1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582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VỂ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Hoài Linh</dc:creator>
  <cp:lastModifiedBy>admin</cp:lastModifiedBy>
  <cp:revision>142</cp:revision>
  <dcterms:created xsi:type="dcterms:W3CDTF">2008-09-23T05:48:20Z</dcterms:created>
  <dcterms:modified xsi:type="dcterms:W3CDTF">2021-08-31T08:07:29Z</dcterms:modified>
</cp:coreProperties>
</file>